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5" r:id="rId10"/>
    <p:sldId id="276" r:id="rId11"/>
    <p:sldId id="267" r:id="rId12"/>
    <p:sldId id="269" r:id="rId13"/>
    <p:sldId id="277" r:id="rId14"/>
    <p:sldId id="278" r:id="rId15"/>
    <p:sldId id="266" r:id="rId16"/>
    <p:sldId id="271" r:id="rId17"/>
    <p:sldId id="270" r:id="rId18"/>
    <p:sldId id="272" r:id="rId19"/>
    <p:sldId id="273" r:id="rId20"/>
    <p:sldId id="275" r:id="rId2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828A6B2-C3BA-4928-88EA-1479DFEE030A}"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41977AAD-5595-42A5-B6C5-669502A2B7A3}" type="pres">
      <dgm:prSet presAssocID="{F828A6B2-C3BA-4928-88EA-1479DFEE030A}" presName="diagram" presStyleCnt="0">
        <dgm:presLayoutVars>
          <dgm:dir/>
          <dgm:resizeHandles val="exact"/>
        </dgm:presLayoutVars>
      </dgm:prSet>
      <dgm:spPr/>
    </dgm:pt>
  </dgm:ptLst>
  <dgm:cxnLst>
    <dgm:cxn modelId="{917ECCA5-F866-4D45-88C9-27B05C30BC33}" type="presOf" srcId="{F828A6B2-C3BA-4928-88EA-1479DFEE030A}" destId="{41977AAD-5595-42A5-B6C5-669502A2B7A3}" srcOrd="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34710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0679048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42467595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9663987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40449209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3.jp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endParaRPr lang="en-CA" dirty="0"/>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812256"/>
            <a:ext cx="7477601" cy="1916430"/>
          </a:xfrm>
          <a:prstGeom prst="rect">
            <a:avLst/>
          </a:prstGeom>
          <a:noFill/>
          <a:ln/>
        </p:spPr>
        <p:txBody>
          <a:bodyPr wrap="square" rtlCol="0" anchor="t"/>
          <a:lstStyle/>
          <a:p>
            <a:pPr marL="0" indent="0">
              <a:lnSpc>
                <a:spcPts val="7545"/>
              </a:lnSpc>
              <a:buNone/>
            </a:pPr>
            <a:r>
              <a:rPr lang="en-US" sz="6036" dirty="0">
                <a:solidFill>
                  <a:srgbClr val="6EB9FC"/>
                </a:solidFill>
                <a:latin typeface="Lora" pitchFamily="34" charset="0"/>
                <a:ea typeface="Lora" pitchFamily="34" charset="-122"/>
                <a:cs typeface="Lora" pitchFamily="34" charset="-120"/>
              </a:rPr>
              <a:t>Capstone Project - IPL Data Analysis</a:t>
            </a:r>
            <a:endParaRPr lang="en-US" sz="6036" dirty="0"/>
          </a:p>
        </p:txBody>
      </p:sp>
      <p:sp>
        <p:nvSpPr>
          <p:cNvPr id="6" name="Text 3"/>
          <p:cNvSpPr/>
          <p:nvPr/>
        </p:nvSpPr>
        <p:spPr>
          <a:xfrm>
            <a:off x="833199" y="5061942"/>
            <a:ext cx="7477601" cy="355402"/>
          </a:xfrm>
          <a:prstGeom prst="rect">
            <a:avLst/>
          </a:prstGeom>
          <a:noFill/>
          <a:ln/>
        </p:spPr>
        <p:txBody>
          <a:bodyPr wrap="none" rtlCol="0" anchor="t"/>
          <a:lstStyle/>
          <a:p>
            <a:pPr marL="0" indent="0">
              <a:lnSpc>
                <a:spcPts val="2799"/>
              </a:lnSpc>
              <a:buNone/>
            </a:pPr>
            <a:r>
              <a:rPr lang="en-US" sz="2500" dirty="0">
                <a:solidFill>
                  <a:srgbClr val="D6E5EF"/>
                </a:solidFill>
                <a:latin typeface="Source Sans Pro" pitchFamily="34" charset="0"/>
                <a:ea typeface="Source Sans Pro" pitchFamily="34" charset="-122"/>
                <a:cs typeface="Source Sans Pro" pitchFamily="34" charset="-120"/>
              </a:rPr>
              <a:t>Group 2</a:t>
            </a:r>
            <a:endParaRPr lang="en-US" sz="2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pPr lvl="5"/>
            <a:endParaRPr lang="en-GB" sz="2800" b="1" dirty="0">
              <a:solidFill>
                <a:schemeClr val="bg1"/>
              </a:solidFill>
            </a:endParaRPr>
          </a:p>
          <a:p>
            <a:pPr lvl="5"/>
            <a:endParaRPr lang="en-GB" sz="2800" b="1" dirty="0">
              <a:solidFill>
                <a:schemeClr val="bg1"/>
              </a:solidFill>
            </a:endParaRPr>
          </a:p>
          <a:p>
            <a:pPr lvl="5"/>
            <a:endParaRPr lang="en-GB" sz="2800" b="1" dirty="0">
              <a:solidFill>
                <a:schemeClr val="bg1"/>
              </a:solidFill>
            </a:endParaRPr>
          </a:p>
          <a:p>
            <a:pPr lvl="5"/>
            <a:r>
              <a:rPr lang="en-GB" sz="4800" b="1" dirty="0">
                <a:solidFill>
                  <a:schemeClr val="bg1"/>
                </a:solidFill>
              </a:rPr>
              <a:t>Correlation Plot</a:t>
            </a:r>
            <a:endParaRPr lang="en-CA" sz="4800" b="1" dirty="0">
              <a:solidFill>
                <a:schemeClr val="bg1"/>
              </a:solidFill>
            </a:endParaRPr>
          </a:p>
        </p:txBody>
      </p:sp>
      <p:pic>
        <p:nvPicPr>
          <p:cNvPr id="4" name="Image 0" descr="preencoded.png"/>
          <p:cNvPicPr>
            <a:picLocks noChangeAspect="1"/>
          </p:cNvPicPr>
          <p:nvPr/>
        </p:nvPicPr>
        <p:blipFill>
          <a:blip r:embed="rId3"/>
          <a:stretch>
            <a:fillRect/>
          </a:stretch>
        </p:blipFill>
        <p:spPr>
          <a:xfrm>
            <a:off x="2348389" y="2348571"/>
            <a:ext cx="5704523" cy="5105400"/>
          </a:xfrm>
          <a:prstGeom prst="rect">
            <a:avLst/>
          </a:prstGeom>
        </p:spPr>
      </p:pic>
      <p:sp>
        <p:nvSpPr>
          <p:cNvPr id="5" name="Text 2"/>
          <p:cNvSpPr/>
          <p:nvPr/>
        </p:nvSpPr>
        <p:spPr>
          <a:xfrm>
            <a:off x="2348389" y="6486882"/>
            <a:ext cx="5554980" cy="694373"/>
          </a:xfrm>
          <a:prstGeom prst="rect">
            <a:avLst/>
          </a:prstGeom>
          <a:noFill/>
          <a:ln/>
        </p:spPr>
        <p:txBody>
          <a:bodyPr wrap="none" rtlCol="0" anchor="t"/>
          <a:lstStyle/>
          <a:p>
            <a:pPr marL="0" indent="0">
              <a:lnSpc>
                <a:spcPts val="5468"/>
              </a:lnSpc>
              <a:buNone/>
            </a:pPr>
            <a:endParaRPr lang="en-US" sz="4374" dirty="0"/>
          </a:p>
        </p:txBody>
      </p:sp>
    </p:spTree>
    <p:extLst>
      <p:ext uri="{BB962C8B-B14F-4D97-AF65-F5344CB8AC3E}">
        <p14:creationId xmlns:p14="http://schemas.microsoft.com/office/powerpoint/2010/main" val="3836273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pPr lvl="5"/>
            <a:endParaRPr lang="en-GB" sz="3200" b="1" dirty="0">
              <a:solidFill>
                <a:schemeClr val="bg1"/>
              </a:solidFill>
            </a:endParaRPr>
          </a:p>
          <a:p>
            <a:pPr lvl="5"/>
            <a:endParaRPr lang="en-GB" sz="3200" b="1" dirty="0">
              <a:solidFill>
                <a:schemeClr val="bg1"/>
              </a:solidFill>
            </a:endParaRPr>
          </a:p>
          <a:p>
            <a:pPr lvl="5"/>
            <a:r>
              <a:rPr lang="en-GB" sz="4800" b="1" dirty="0">
                <a:solidFill>
                  <a:schemeClr val="bg1"/>
                </a:solidFill>
              </a:rPr>
              <a:t>Scatter Plot of Run Scored </a:t>
            </a:r>
            <a:endParaRPr lang="en-CA" sz="4800" b="1" dirty="0">
              <a:solidFill>
                <a:schemeClr val="bg1"/>
              </a:solidFill>
            </a:endParaRPr>
          </a:p>
        </p:txBody>
      </p:sp>
      <p:pic>
        <p:nvPicPr>
          <p:cNvPr id="4" name="Image 0" descr="preencoded.png"/>
          <p:cNvPicPr>
            <a:picLocks noChangeAspect="1"/>
          </p:cNvPicPr>
          <p:nvPr/>
        </p:nvPicPr>
        <p:blipFill>
          <a:blip r:embed="rId3"/>
          <a:stretch>
            <a:fillRect/>
          </a:stretch>
        </p:blipFill>
        <p:spPr>
          <a:xfrm>
            <a:off x="2204010" y="2323442"/>
            <a:ext cx="8026956" cy="5057656"/>
          </a:xfrm>
          <a:prstGeom prst="rect">
            <a:avLst/>
          </a:prstGeom>
        </p:spPr>
      </p:pic>
      <p:sp>
        <p:nvSpPr>
          <p:cNvPr id="5" name="Text 2"/>
          <p:cNvSpPr/>
          <p:nvPr/>
        </p:nvSpPr>
        <p:spPr>
          <a:xfrm>
            <a:off x="2348389" y="6463070"/>
            <a:ext cx="5554980" cy="694373"/>
          </a:xfrm>
          <a:prstGeom prst="rect">
            <a:avLst/>
          </a:prstGeom>
          <a:noFill/>
          <a:ln/>
        </p:spPr>
        <p:txBody>
          <a:bodyPr wrap="none" rtlCol="0" anchor="t"/>
          <a:lstStyle/>
          <a:p>
            <a:pPr marL="0" indent="0">
              <a:lnSpc>
                <a:spcPts val="5468"/>
              </a:lnSpc>
              <a:buNone/>
            </a:pPr>
            <a:endParaRPr lang="en-US" sz="4374"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endParaRPr lang="en-CA"/>
          </a:p>
        </p:txBody>
      </p:sp>
      <p:sp>
        <p:nvSpPr>
          <p:cNvPr id="4" name="Text 2"/>
          <p:cNvSpPr/>
          <p:nvPr/>
        </p:nvSpPr>
        <p:spPr>
          <a:xfrm>
            <a:off x="2348389" y="3367683"/>
            <a:ext cx="6891814" cy="694373"/>
          </a:xfrm>
          <a:prstGeom prst="rect">
            <a:avLst/>
          </a:prstGeom>
          <a:noFill/>
          <a:ln/>
        </p:spPr>
        <p:txBody>
          <a:bodyPr wrap="none" rtlCol="0" anchor="t"/>
          <a:lstStyle/>
          <a:p>
            <a:pPr marL="0" indent="0">
              <a:lnSpc>
                <a:spcPts val="5468"/>
              </a:lnSpc>
              <a:buNone/>
            </a:pPr>
            <a:r>
              <a:rPr lang="en-US" sz="7200" b="1" dirty="0">
                <a:solidFill>
                  <a:srgbClr val="6EB9FC"/>
                </a:solidFill>
                <a:latin typeface="Times New Roman" panose="02020603050405020304" pitchFamily="18" charset="0"/>
                <a:ea typeface="Lora" pitchFamily="34" charset="-122"/>
                <a:cs typeface="Times New Roman" panose="02020603050405020304" pitchFamily="18" charset="0"/>
              </a:rPr>
              <a:t>Machine Learning Models</a:t>
            </a:r>
            <a:endParaRPr lang="en-US" sz="7200" dirty="0">
              <a:latin typeface="Times New Roman" panose="02020603050405020304" pitchFamily="18" charset="0"/>
              <a:cs typeface="Times New Roman" panose="02020603050405020304" pitchFamily="18" charset="0"/>
            </a:endParaRPr>
          </a:p>
        </p:txBody>
      </p:sp>
      <p:sp>
        <p:nvSpPr>
          <p:cNvPr id="5" name="Text 3"/>
          <p:cNvSpPr/>
          <p:nvPr/>
        </p:nvSpPr>
        <p:spPr>
          <a:xfrm>
            <a:off x="2348389" y="4506397"/>
            <a:ext cx="9933503"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9372005"/>
          </a:xfrm>
          <a:prstGeom prst="rect">
            <a:avLst/>
          </a:prstGeom>
          <a:solidFill>
            <a:srgbClr val="252833"/>
          </a:solidFill>
          <a:ln/>
        </p:spPr>
        <p:txBody>
          <a:bodyPr/>
          <a:lstStyle/>
          <a:p>
            <a:endParaRPr lang="en-CA"/>
          </a:p>
        </p:txBody>
      </p:sp>
      <p:sp>
        <p:nvSpPr>
          <p:cNvPr id="8" name="Title 1">
            <a:extLst>
              <a:ext uri="{FF2B5EF4-FFF2-40B4-BE49-F238E27FC236}">
                <a16:creationId xmlns:a16="http://schemas.microsoft.com/office/drawing/2014/main" id="{F5EC7600-E816-86F1-8C58-1AD9449B897F}"/>
              </a:ext>
            </a:extLst>
          </p:cNvPr>
          <p:cNvSpPr txBox="1">
            <a:spLocks/>
          </p:cNvSpPr>
          <p:nvPr/>
        </p:nvSpPr>
        <p:spPr>
          <a:xfrm>
            <a:off x="1364073" y="1169558"/>
            <a:ext cx="12275727" cy="797337"/>
          </a:xfrm>
          <a:prstGeom prst="rect">
            <a:avLst/>
          </a:prstGeom>
        </p:spPr>
        <p:txBody>
          <a:bodyPr vert="horz" lIns="0" tIns="0" rIns="0" bIns="0" rtlCol="0" anchor="b"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500" b="1" spc="100" dirty="0">
                <a:solidFill>
                  <a:srgbClr val="0070C0"/>
                </a:solidFill>
                <a:latin typeface="Times New Roman" panose="02020603050405020304" pitchFamily="18" charset="0"/>
                <a:ea typeface="ADLaM Display" panose="020F0502020204030204" pitchFamily="2" charset="0"/>
                <a:cs typeface="Times New Roman" panose="02020603050405020304" pitchFamily="18" charset="0"/>
              </a:rPr>
              <a:t>Model to predict Runs Scored using the </a:t>
            </a:r>
          </a:p>
          <a:p>
            <a:r>
              <a:rPr lang="en-US" sz="3500" b="1" spc="100" dirty="0">
                <a:solidFill>
                  <a:srgbClr val="0070C0"/>
                </a:solidFill>
                <a:latin typeface="Times New Roman" panose="02020603050405020304" pitchFamily="18" charset="0"/>
                <a:ea typeface="ADLaM Display" panose="020F0502020204030204" pitchFamily="2" charset="0"/>
                <a:cs typeface="Times New Roman" panose="02020603050405020304" pitchFamily="18" charset="0"/>
              </a:rPr>
              <a:t>Categorical Variables</a:t>
            </a:r>
          </a:p>
        </p:txBody>
      </p:sp>
      <p:graphicFrame>
        <p:nvGraphicFramePr>
          <p:cNvPr id="9" name="TextBox 36">
            <a:extLst>
              <a:ext uri="{FF2B5EF4-FFF2-40B4-BE49-F238E27FC236}">
                <a16:creationId xmlns:a16="http://schemas.microsoft.com/office/drawing/2014/main" id="{A24295FC-731E-3BCF-BA29-8BF719A24803}"/>
              </a:ext>
            </a:extLst>
          </p:cNvPr>
          <p:cNvGraphicFramePr/>
          <p:nvPr>
            <p:extLst>
              <p:ext uri="{D42A27DB-BD31-4B8C-83A1-F6EECF244321}">
                <p14:modId xmlns:p14="http://schemas.microsoft.com/office/powerpoint/2010/main" val="1823225594"/>
              </p:ext>
            </p:extLst>
          </p:nvPr>
        </p:nvGraphicFramePr>
        <p:xfrm>
          <a:off x="964023" y="2710632"/>
          <a:ext cx="11153775" cy="47569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36F6C73B-405E-B063-40CB-5BCB63B3A56A}"/>
              </a:ext>
            </a:extLst>
          </p:cNvPr>
          <p:cNvSpPr txBox="1"/>
          <p:nvPr/>
        </p:nvSpPr>
        <p:spPr>
          <a:xfrm>
            <a:off x="2979187" y="2735271"/>
            <a:ext cx="8672026" cy="3416320"/>
          </a:xfrm>
          <a:prstGeom prst="rect">
            <a:avLst/>
          </a:prstGeom>
          <a:noFill/>
        </p:spPr>
        <p:txBody>
          <a:bodyPr wrap="square" rtlCol="0">
            <a:spAutoFit/>
          </a:bodyPr>
          <a:lstStyle/>
          <a:p>
            <a:r>
              <a:rPr lang="en-US" sz="3000" dirty="0">
                <a:solidFill>
                  <a:schemeClr val="bg1"/>
                </a:solidFill>
              </a:rPr>
              <a:t>We have categorical variables in our dataset.</a:t>
            </a:r>
          </a:p>
          <a:p>
            <a:endParaRPr lang="en-US" sz="3000" dirty="0">
              <a:solidFill>
                <a:schemeClr val="bg1"/>
              </a:solidFill>
            </a:endParaRPr>
          </a:p>
          <a:p>
            <a:pPr lvl="0"/>
            <a:r>
              <a:rPr lang="en-US" sz="3000" b="1" dirty="0">
                <a:solidFill>
                  <a:schemeClr val="bg1"/>
                </a:solidFill>
              </a:rPr>
              <a:t>Venue: </a:t>
            </a:r>
            <a:r>
              <a:rPr lang="en-US" sz="3000" dirty="0">
                <a:solidFill>
                  <a:schemeClr val="bg1"/>
                </a:solidFill>
              </a:rPr>
              <a:t>Used one hot encoding</a:t>
            </a:r>
          </a:p>
          <a:p>
            <a:pPr lvl="0"/>
            <a:r>
              <a:rPr lang="en-US" sz="3000" b="1" dirty="0">
                <a:solidFill>
                  <a:schemeClr val="bg1"/>
                </a:solidFill>
              </a:rPr>
              <a:t>Team: </a:t>
            </a:r>
            <a:r>
              <a:rPr lang="en-US" sz="3000" dirty="0">
                <a:solidFill>
                  <a:schemeClr val="bg1"/>
                </a:solidFill>
              </a:rPr>
              <a:t>Used one hot encoding</a:t>
            </a:r>
          </a:p>
          <a:p>
            <a:pPr lvl="0"/>
            <a:r>
              <a:rPr lang="en-US" sz="3000" b="1" dirty="0">
                <a:solidFill>
                  <a:schemeClr val="bg1"/>
                </a:solidFill>
              </a:rPr>
              <a:t>Opposing Team: </a:t>
            </a:r>
            <a:r>
              <a:rPr lang="en-US" sz="3000" dirty="0">
                <a:solidFill>
                  <a:schemeClr val="bg1"/>
                </a:solidFill>
              </a:rPr>
              <a:t>Used one hot encoding</a:t>
            </a:r>
          </a:p>
          <a:p>
            <a:pPr lvl="0"/>
            <a:r>
              <a:rPr lang="en-US" sz="3000" b="1" dirty="0">
                <a:solidFill>
                  <a:schemeClr val="bg1"/>
                </a:solidFill>
              </a:rPr>
              <a:t>Batsmen: </a:t>
            </a:r>
            <a:r>
              <a:rPr lang="en-US" sz="3000" dirty="0">
                <a:solidFill>
                  <a:schemeClr val="bg1"/>
                </a:solidFill>
              </a:rPr>
              <a:t>Used Label encoding</a:t>
            </a:r>
          </a:p>
          <a:p>
            <a:endParaRPr lang="en-US" dirty="0"/>
          </a:p>
          <a:p>
            <a:endParaRPr lang="en-IN" dirty="0"/>
          </a:p>
        </p:txBody>
      </p:sp>
    </p:spTree>
    <p:extLst>
      <p:ext uri="{BB962C8B-B14F-4D97-AF65-F5344CB8AC3E}">
        <p14:creationId xmlns:p14="http://schemas.microsoft.com/office/powerpoint/2010/main" val="1257087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9525"/>
            <a:ext cx="14630400" cy="9372005"/>
          </a:xfrm>
          <a:prstGeom prst="rect">
            <a:avLst/>
          </a:prstGeom>
          <a:solidFill>
            <a:srgbClr val="252833"/>
          </a:solidFill>
          <a:ln/>
        </p:spPr>
        <p:txBody>
          <a:bodyPr/>
          <a:lstStyle/>
          <a:p>
            <a:endParaRPr lang="en-CA"/>
          </a:p>
        </p:txBody>
      </p:sp>
      <p:sp>
        <p:nvSpPr>
          <p:cNvPr id="8" name="Title 1">
            <a:extLst>
              <a:ext uri="{FF2B5EF4-FFF2-40B4-BE49-F238E27FC236}">
                <a16:creationId xmlns:a16="http://schemas.microsoft.com/office/drawing/2014/main" id="{F5EC7600-E816-86F1-8C58-1AD9449B897F}"/>
              </a:ext>
            </a:extLst>
          </p:cNvPr>
          <p:cNvSpPr txBox="1">
            <a:spLocks/>
          </p:cNvSpPr>
          <p:nvPr/>
        </p:nvSpPr>
        <p:spPr>
          <a:xfrm>
            <a:off x="964023" y="879063"/>
            <a:ext cx="5608227" cy="1530762"/>
          </a:xfrm>
          <a:prstGeom prst="rect">
            <a:avLst/>
          </a:prstGeom>
        </p:spPr>
        <p:txBody>
          <a:bodyPr vert="horz" lIns="0" tIns="0" rIns="0" bIns="0" rtlCol="0" anchor="b" anchorCtr="0">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700" b="1" spc="100" dirty="0">
                <a:solidFill>
                  <a:srgbClr val="0070C0"/>
                </a:solidFill>
                <a:latin typeface="Times New Roman" panose="02020603050405020304" pitchFamily="18" charset="0"/>
                <a:ea typeface="ADLaM Display" panose="02010000000000000000" pitchFamily="2" charset="0"/>
                <a:cs typeface="Times New Roman" panose="02020603050405020304" pitchFamily="18" charset="0"/>
              </a:rPr>
              <a:t>Models</a:t>
            </a:r>
          </a:p>
        </p:txBody>
      </p:sp>
      <p:pic>
        <p:nvPicPr>
          <p:cNvPr id="4" name="Picture 3">
            <a:extLst>
              <a:ext uri="{FF2B5EF4-FFF2-40B4-BE49-F238E27FC236}">
                <a16:creationId xmlns:a16="http://schemas.microsoft.com/office/drawing/2014/main" id="{7E5A35FE-F7CB-0CD4-1C7B-139E18BFDAC2}"/>
              </a:ext>
            </a:extLst>
          </p:cNvPr>
          <p:cNvPicPr>
            <a:picLocks noChangeAspect="1"/>
          </p:cNvPicPr>
          <p:nvPr/>
        </p:nvPicPr>
        <p:blipFill>
          <a:blip r:embed="rId3"/>
          <a:stretch>
            <a:fillRect/>
          </a:stretch>
        </p:blipFill>
        <p:spPr>
          <a:xfrm>
            <a:off x="1592673" y="2724033"/>
            <a:ext cx="11023354" cy="2724267"/>
          </a:xfrm>
          <a:prstGeom prst="rect">
            <a:avLst/>
          </a:prstGeom>
        </p:spPr>
      </p:pic>
    </p:spTree>
    <p:extLst>
      <p:ext uri="{BB962C8B-B14F-4D97-AF65-F5344CB8AC3E}">
        <p14:creationId xmlns:p14="http://schemas.microsoft.com/office/powerpoint/2010/main" val="10842949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pPr lvl="5"/>
            <a:endParaRPr lang="en-GB" sz="4800" b="1" dirty="0">
              <a:solidFill>
                <a:schemeClr val="bg1"/>
              </a:solidFill>
            </a:endParaRPr>
          </a:p>
          <a:p>
            <a:pPr lvl="5"/>
            <a:r>
              <a:rPr lang="en-GB" sz="4800" b="1">
                <a:solidFill>
                  <a:schemeClr val="bg1"/>
                </a:solidFill>
              </a:rPr>
              <a:t>TARGET </a:t>
            </a:r>
            <a:r>
              <a:rPr lang="en-GB" sz="4800" b="1" dirty="0">
                <a:solidFill>
                  <a:schemeClr val="bg1"/>
                </a:solidFill>
              </a:rPr>
              <a:t>VARIABLE</a:t>
            </a:r>
            <a:endParaRPr lang="en-CA" sz="4800" b="1" dirty="0">
              <a:solidFill>
                <a:schemeClr val="bg1"/>
              </a:solidFill>
            </a:endParaRPr>
          </a:p>
        </p:txBody>
      </p:sp>
      <p:sp>
        <p:nvSpPr>
          <p:cNvPr id="5" name="Text 2"/>
          <p:cNvSpPr/>
          <p:nvPr/>
        </p:nvSpPr>
        <p:spPr>
          <a:xfrm>
            <a:off x="2348389" y="6486882"/>
            <a:ext cx="5554980" cy="694373"/>
          </a:xfrm>
          <a:prstGeom prst="rect">
            <a:avLst/>
          </a:prstGeom>
          <a:noFill/>
          <a:ln/>
        </p:spPr>
        <p:txBody>
          <a:bodyPr wrap="none" rtlCol="0" anchor="t"/>
          <a:lstStyle/>
          <a:p>
            <a:pPr marL="0" indent="0">
              <a:lnSpc>
                <a:spcPts val="5468"/>
              </a:lnSpc>
              <a:buNone/>
            </a:pPr>
            <a:endParaRPr lang="en-US" sz="4374" dirty="0"/>
          </a:p>
        </p:txBody>
      </p:sp>
      <p:sp>
        <p:nvSpPr>
          <p:cNvPr id="6" name="TextBox 5">
            <a:extLst>
              <a:ext uri="{FF2B5EF4-FFF2-40B4-BE49-F238E27FC236}">
                <a16:creationId xmlns:a16="http://schemas.microsoft.com/office/drawing/2014/main" id="{DC314492-321E-96A1-6A59-34687D5C7B74}"/>
              </a:ext>
            </a:extLst>
          </p:cNvPr>
          <p:cNvSpPr txBox="1"/>
          <p:nvPr/>
        </p:nvSpPr>
        <p:spPr>
          <a:xfrm>
            <a:off x="1379621" y="1668379"/>
            <a:ext cx="12095747" cy="3939540"/>
          </a:xfrm>
          <a:prstGeom prst="rect">
            <a:avLst/>
          </a:prstGeom>
          <a:noFill/>
        </p:spPr>
        <p:txBody>
          <a:bodyPr wrap="square" rtlCol="0">
            <a:spAutoFit/>
          </a:bodyPr>
          <a:lstStyle/>
          <a:p>
            <a:r>
              <a:rPr lang="en-CA" sz="2500" b="1" dirty="0">
                <a:solidFill>
                  <a:schemeClr val="bg1"/>
                </a:solidFill>
              </a:rPr>
              <a:t>Batting Performance Impact:</a:t>
            </a:r>
            <a:br>
              <a:rPr lang="en-CA" sz="2500" dirty="0">
                <a:solidFill>
                  <a:schemeClr val="bg1"/>
                </a:solidFill>
              </a:rPr>
            </a:br>
            <a:r>
              <a:rPr lang="en-CA" sz="2500" dirty="0">
                <a:solidFill>
                  <a:schemeClr val="bg1"/>
                </a:solidFill>
              </a:rPr>
              <a:t>Batting Strike Rate Benchmark : 130 runs per 100 balls</a:t>
            </a:r>
            <a:br>
              <a:rPr lang="en-CA" sz="2500" dirty="0">
                <a:solidFill>
                  <a:schemeClr val="bg1"/>
                </a:solidFill>
              </a:rPr>
            </a:br>
            <a:r>
              <a:rPr lang="en-CA" sz="2500" dirty="0">
                <a:solidFill>
                  <a:schemeClr val="bg1"/>
                </a:solidFill>
              </a:rPr>
              <a:t>Batting Average Benchmark : 30 runs per dismissal</a:t>
            </a:r>
          </a:p>
          <a:p>
            <a:r>
              <a:rPr lang="en-CA" sz="2500" dirty="0">
                <a:solidFill>
                  <a:schemeClr val="bg1"/>
                </a:solidFill>
              </a:rPr>
              <a:t>Performance Benchmark : 130 (SR) + 30 (Average) = 160 </a:t>
            </a:r>
          </a:p>
          <a:p>
            <a:r>
              <a:rPr lang="en-CA" sz="2500" dirty="0">
                <a:solidFill>
                  <a:schemeClr val="bg1"/>
                </a:solidFill>
              </a:rPr>
              <a:t>Quality = (Strike Rate + Average) / Performance Benchmark </a:t>
            </a:r>
          </a:p>
          <a:p>
            <a:r>
              <a:rPr lang="en-CA" sz="2500" dirty="0">
                <a:solidFill>
                  <a:schemeClr val="bg1"/>
                </a:solidFill>
              </a:rPr>
              <a:t>Frequency = Balls Faced / Match</a:t>
            </a:r>
          </a:p>
          <a:p>
            <a:r>
              <a:rPr lang="en-CA" sz="2500" dirty="0">
                <a:solidFill>
                  <a:schemeClr val="bg1"/>
                </a:solidFill>
              </a:rPr>
              <a:t>Player Impact = Quality x Frequency</a:t>
            </a:r>
          </a:p>
          <a:p>
            <a:r>
              <a:rPr lang="en-CA" sz="2500" dirty="0">
                <a:solidFill>
                  <a:schemeClr val="bg1"/>
                </a:solidFill>
              </a:rPr>
              <a:t>100Factor = 100s scored / matches played</a:t>
            </a:r>
          </a:p>
          <a:p>
            <a:r>
              <a:rPr lang="en-CA" sz="2500" dirty="0">
                <a:solidFill>
                  <a:schemeClr val="bg1"/>
                </a:solidFill>
              </a:rPr>
              <a:t>50 Factor = 50s scored / matches played</a:t>
            </a:r>
          </a:p>
          <a:p>
            <a:r>
              <a:rPr lang="en-CA" sz="2500" dirty="0">
                <a:solidFill>
                  <a:schemeClr val="bg1"/>
                </a:solidFill>
              </a:rPr>
              <a:t>Batting Impact  = Player Impact + (Player Impact x 100Factor) + (Player Impact x 50Factor/2)</a:t>
            </a:r>
          </a:p>
        </p:txBody>
      </p:sp>
    </p:spTree>
    <p:extLst>
      <p:ext uri="{BB962C8B-B14F-4D97-AF65-F5344CB8AC3E}">
        <p14:creationId xmlns:p14="http://schemas.microsoft.com/office/powerpoint/2010/main" val="29698987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30910"/>
          </a:xfrm>
          <a:prstGeom prst="rect">
            <a:avLst/>
          </a:prstGeom>
          <a:solidFill>
            <a:srgbClr val="252833"/>
          </a:solidFill>
          <a:ln/>
        </p:spPr>
        <p:txBody>
          <a:bodyPr/>
          <a:lstStyle/>
          <a:p>
            <a:endParaRPr lang="en-CA"/>
          </a:p>
        </p:txBody>
      </p:sp>
      <p:sp>
        <p:nvSpPr>
          <p:cNvPr id="4" name="Text 2"/>
          <p:cNvSpPr/>
          <p:nvPr/>
        </p:nvSpPr>
        <p:spPr>
          <a:xfrm>
            <a:off x="2796064" y="555903"/>
            <a:ext cx="5054203" cy="631746"/>
          </a:xfrm>
          <a:prstGeom prst="rect">
            <a:avLst/>
          </a:prstGeom>
          <a:noFill/>
          <a:ln/>
        </p:spPr>
        <p:txBody>
          <a:bodyPr wrap="none" rtlCol="0" anchor="t"/>
          <a:lstStyle/>
          <a:p>
            <a:pPr marL="0" indent="0">
              <a:lnSpc>
                <a:spcPts val="4975"/>
              </a:lnSpc>
              <a:buNone/>
            </a:pPr>
            <a:r>
              <a:rPr lang="en-US" sz="3980" dirty="0">
                <a:solidFill>
                  <a:srgbClr val="6EB9FC"/>
                </a:solidFill>
                <a:latin typeface="Lora" pitchFamily="34" charset="0"/>
                <a:ea typeface="Lora" pitchFamily="34" charset="-122"/>
                <a:cs typeface="Lora" pitchFamily="34" charset="-120"/>
              </a:rPr>
              <a:t>Lazy Predict</a:t>
            </a:r>
            <a:endParaRPr lang="en-US" sz="3980" dirty="0"/>
          </a:p>
        </p:txBody>
      </p:sp>
      <p:pic>
        <p:nvPicPr>
          <p:cNvPr id="5" name="Image 0" descr="preencoded.png"/>
          <p:cNvPicPr>
            <a:picLocks noChangeAspect="1"/>
          </p:cNvPicPr>
          <p:nvPr/>
        </p:nvPicPr>
        <p:blipFill>
          <a:blip r:embed="rId3"/>
          <a:stretch>
            <a:fillRect/>
          </a:stretch>
        </p:blipFill>
        <p:spPr>
          <a:xfrm>
            <a:off x="1137424" y="1187649"/>
            <a:ext cx="12043317" cy="6951826"/>
          </a:xfrm>
          <a:prstGeom prst="rect">
            <a:avLst/>
          </a:prstGeom>
        </p:spPr>
      </p:pic>
      <p:sp>
        <p:nvSpPr>
          <p:cNvPr id="6" name="Text 3"/>
          <p:cNvSpPr/>
          <p:nvPr/>
        </p:nvSpPr>
        <p:spPr>
          <a:xfrm>
            <a:off x="2796064" y="7351633"/>
            <a:ext cx="9038153" cy="323374"/>
          </a:xfrm>
          <a:prstGeom prst="rect">
            <a:avLst/>
          </a:prstGeom>
          <a:noFill/>
          <a:ln/>
        </p:spPr>
        <p:txBody>
          <a:bodyPr wrap="none" rtlCol="0" anchor="t"/>
          <a:lstStyle/>
          <a:p>
            <a:pPr marL="0" indent="0">
              <a:lnSpc>
                <a:spcPts val="2547"/>
              </a:lnSpc>
              <a:buNone/>
            </a:pPr>
            <a:endParaRPr lang="en-US" sz="1592"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11445597"/>
          </a:xfrm>
          <a:prstGeom prst="rect">
            <a:avLst/>
          </a:prstGeom>
          <a:solidFill>
            <a:srgbClr val="252833"/>
          </a:solidFill>
          <a:ln/>
        </p:spPr>
        <p:txBody>
          <a:bodyPr/>
          <a:lstStyle/>
          <a:p>
            <a:endParaRPr lang="en-CA"/>
          </a:p>
        </p:txBody>
      </p:sp>
      <p:pic>
        <p:nvPicPr>
          <p:cNvPr id="4" name="Image 0" descr="preencoded.png"/>
          <p:cNvPicPr>
            <a:picLocks noChangeAspect="1"/>
          </p:cNvPicPr>
          <p:nvPr/>
        </p:nvPicPr>
        <p:blipFill>
          <a:blip r:embed="rId3"/>
          <a:stretch>
            <a:fillRect/>
          </a:stretch>
        </p:blipFill>
        <p:spPr>
          <a:xfrm>
            <a:off x="0" y="0"/>
            <a:ext cx="5486400" cy="11445597"/>
          </a:xfrm>
          <a:prstGeom prst="rect">
            <a:avLst/>
          </a:prstGeom>
        </p:spPr>
      </p:pic>
      <p:sp>
        <p:nvSpPr>
          <p:cNvPr id="6" name="Text 2"/>
          <p:cNvSpPr/>
          <p:nvPr/>
        </p:nvSpPr>
        <p:spPr>
          <a:xfrm>
            <a:off x="6002060" y="372010"/>
            <a:ext cx="4056340" cy="506968"/>
          </a:xfrm>
          <a:prstGeom prst="rect">
            <a:avLst/>
          </a:prstGeom>
          <a:noFill/>
          <a:ln/>
        </p:spPr>
        <p:txBody>
          <a:bodyPr wrap="none" rtlCol="0" anchor="t"/>
          <a:lstStyle/>
          <a:p>
            <a:pPr marL="0" indent="0">
              <a:lnSpc>
                <a:spcPts val="3992"/>
              </a:lnSpc>
              <a:buNone/>
            </a:pPr>
            <a:r>
              <a:rPr lang="en-US" sz="3194" b="1" dirty="0">
                <a:solidFill>
                  <a:srgbClr val="6EB9FC"/>
                </a:solidFill>
                <a:latin typeface="Lora" pitchFamily="34" charset="0"/>
                <a:ea typeface="Lora" pitchFamily="34" charset="-122"/>
                <a:cs typeface="Lora" pitchFamily="34" charset="-120"/>
              </a:rPr>
              <a:t>Feature Importance</a:t>
            </a:r>
            <a:endParaRPr lang="en-US" sz="3194" dirty="0"/>
          </a:p>
        </p:txBody>
      </p:sp>
      <p:sp>
        <p:nvSpPr>
          <p:cNvPr id="7" name="Text 3"/>
          <p:cNvSpPr/>
          <p:nvPr/>
        </p:nvSpPr>
        <p:spPr>
          <a:xfrm>
            <a:off x="5818201" y="1250988"/>
            <a:ext cx="7253645" cy="5439744"/>
          </a:xfrm>
          <a:prstGeom prst="rect">
            <a:avLst/>
          </a:prstGeom>
          <a:noFill/>
          <a:ln/>
        </p:spPr>
        <p:txBody>
          <a:bodyPr wrap="square" rtlCol="0" anchor="t"/>
          <a:lstStyle/>
          <a:p>
            <a:pPr marL="0" indent="0">
              <a:buNone/>
            </a:pPr>
            <a:r>
              <a:rPr lang="en-US" sz="2500" dirty="0">
                <a:solidFill>
                  <a:srgbClr val="D6E5EF"/>
                </a:solidFill>
                <a:latin typeface="Source Sans Pro" pitchFamily="34" charset="0"/>
                <a:ea typeface="Source Sans Pro" pitchFamily="34" charset="-122"/>
                <a:cs typeface="Source Sans Pro" pitchFamily="34" charset="-120"/>
              </a:rPr>
              <a:t>In importance ranking, the most influential feature is "impact_2022" at 0.39, followed closely by "Overall_Impact" at 0.33. "Runs_Scored" holds relevance with an importance value of 0.06, while "impact_2021" is slightly less significant at 0.04. Previous years' impacts (2019 to 2008) have minimal importance, ranging from 0.01 to 0.00, highlighting the focus on recent performance metrics in assessing player impact.</a:t>
            </a:r>
            <a:endParaRPr lang="en-US" sz="25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28575"/>
            <a:ext cx="14630400" cy="9372005"/>
          </a:xfrm>
          <a:prstGeom prst="rect">
            <a:avLst/>
          </a:prstGeom>
          <a:solidFill>
            <a:srgbClr val="252833"/>
          </a:solidFill>
          <a:ln/>
        </p:spPr>
        <p:txBody>
          <a:bodyPr/>
          <a:lstStyle/>
          <a:p>
            <a:endParaRPr lang="en-CA"/>
          </a:p>
        </p:txBody>
      </p:sp>
      <p:pic>
        <p:nvPicPr>
          <p:cNvPr id="4" name="Image 0" descr="preencoded.png"/>
          <p:cNvPicPr>
            <a:picLocks noChangeAspect="1"/>
          </p:cNvPicPr>
          <p:nvPr/>
        </p:nvPicPr>
        <p:blipFill>
          <a:blip r:embed="rId3"/>
          <a:stretch>
            <a:fillRect/>
          </a:stretch>
        </p:blipFill>
        <p:spPr>
          <a:xfrm>
            <a:off x="9144000" y="0"/>
            <a:ext cx="5486400" cy="9372005"/>
          </a:xfrm>
          <a:prstGeom prst="rect">
            <a:avLst/>
          </a:prstGeom>
        </p:spPr>
      </p:pic>
      <p:sp>
        <p:nvSpPr>
          <p:cNvPr id="6" name="Text 2"/>
          <p:cNvSpPr/>
          <p:nvPr/>
        </p:nvSpPr>
        <p:spPr>
          <a:xfrm>
            <a:off x="347128" y="763369"/>
            <a:ext cx="5946338" cy="613172"/>
          </a:xfrm>
          <a:prstGeom prst="rect">
            <a:avLst/>
          </a:prstGeom>
          <a:noFill/>
          <a:ln/>
        </p:spPr>
        <p:txBody>
          <a:bodyPr wrap="none" rtlCol="0" anchor="t"/>
          <a:lstStyle/>
          <a:p>
            <a:pPr marL="0" indent="0">
              <a:lnSpc>
                <a:spcPts val="4828"/>
              </a:lnSpc>
              <a:buNone/>
            </a:pPr>
            <a:r>
              <a:rPr lang="en-US" sz="3863" dirty="0">
                <a:solidFill>
                  <a:srgbClr val="6EB9FC"/>
                </a:solidFill>
                <a:latin typeface="Lora" pitchFamily="34" charset="0"/>
                <a:ea typeface="Lora" pitchFamily="34" charset="-122"/>
                <a:cs typeface="Lora" pitchFamily="34" charset="-120"/>
              </a:rPr>
              <a:t>Random Forest Prediction</a:t>
            </a:r>
            <a:endParaRPr lang="en-US" sz="3863" dirty="0"/>
          </a:p>
        </p:txBody>
      </p:sp>
      <p:sp>
        <p:nvSpPr>
          <p:cNvPr id="7" name="Text 3"/>
          <p:cNvSpPr/>
          <p:nvPr/>
        </p:nvSpPr>
        <p:spPr>
          <a:xfrm>
            <a:off x="735806" y="6499086"/>
            <a:ext cx="7672388" cy="1569244"/>
          </a:xfrm>
          <a:prstGeom prst="rect">
            <a:avLst/>
          </a:prstGeom>
          <a:noFill/>
          <a:ln/>
        </p:spPr>
        <p:txBody>
          <a:bodyPr wrap="square" rtlCol="0" anchor="t"/>
          <a:lstStyle/>
          <a:p>
            <a:pPr marL="0" indent="0">
              <a:lnSpc>
                <a:spcPts val="2472"/>
              </a:lnSpc>
              <a:buNone/>
            </a:pPr>
            <a:r>
              <a:rPr lang="en-US" sz="2000" dirty="0">
                <a:solidFill>
                  <a:srgbClr val="D6E5EF"/>
                </a:solidFill>
                <a:latin typeface="Source Sans Pro" pitchFamily="34" charset="0"/>
                <a:ea typeface="Source Sans Pro" pitchFamily="34" charset="-122"/>
                <a:cs typeface="Source Sans Pro" pitchFamily="34" charset="-120"/>
              </a:rPr>
              <a:t>In 2024, standout players like Shubman Gill (Impact: 33.03), H Klaasen (Impact: 49.95), and SV Samson (Impact: 49.02) made significant impacts, surpassing predicted values, showcasing their prowess in cricket. Conversely, established players such as F du Plessis and YBK Jaiswal demonstrated notable impacts below predictions, suggesting varied performance dynamics within the sport.</a:t>
            </a:r>
            <a:endParaRPr lang="en-US" sz="2000" dirty="0"/>
          </a:p>
        </p:txBody>
      </p:sp>
      <p:pic>
        <p:nvPicPr>
          <p:cNvPr id="9" name="Picture 8" descr="A graph showing the impact of a player&#10;&#10;Description automatically generated">
            <a:extLst>
              <a:ext uri="{FF2B5EF4-FFF2-40B4-BE49-F238E27FC236}">
                <a16:creationId xmlns:a16="http://schemas.microsoft.com/office/drawing/2014/main" id="{5690613E-1801-F582-77FE-DF78A5CEB5DB}"/>
              </a:ext>
            </a:extLst>
          </p:cNvPr>
          <p:cNvPicPr>
            <a:picLocks noChangeAspect="1"/>
          </p:cNvPicPr>
          <p:nvPr/>
        </p:nvPicPr>
        <p:blipFill>
          <a:blip r:embed="rId4"/>
          <a:stretch>
            <a:fillRect/>
          </a:stretch>
        </p:blipFill>
        <p:spPr>
          <a:xfrm>
            <a:off x="812007" y="1814513"/>
            <a:ext cx="6788944" cy="4358038"/>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312234" y="0"/>
            <a:ext cx="14630400" cy="8229600"/>
          </a:xfrm>
          <a:prstGeom prst="rect">
            <a:avLst/>
          </a:prstGeom>
          <a:solidFill>
            <a:srgbClr val="252833"/>
          </a:solidFill>
          <a:ln/>
        </p:spPr>
        <p:txBody>
          <a:bodyPr/>
          <a:lstStyle/>
          <a:p>
            <a:endParaRPr lang="en-CA"/>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41813" y="325380"/>
            <a:ext cx="55549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Conclusion</a:t>
            </a:r>
            <a:endParaRPr lang="en-US" sz="4374" dirty="0"/>
          </a:p>
        </p:txBody>
      </p:sp>
      <p:sp>
        <p:nvSpPr>
          <p:cNvPr id="6" name="Text 3"/>
          <p:cNvSpPr/>
          <p:nvPr/>
        </p:nvSpPr>
        <p:spPr>
          <a:xfrm>
            <a:off x="6163482" y="1142536"/>
            <a:ext cx="7477601" cy="4544586"/>
          </a:xfrm>
          <a:prstGeom prst="rect">
            <a:avLst/>
          </a:prstGeom>
          <a:noFill/>
          <a:ln/>
        </p:spPr>
        <p:txBody>
          <a:bodyPr wrap="square" rtlCol="0" anchor="t"/>
          <a:lstStyle/>
          <a:p>
            <a:pPr marL="0" indent="0">
              <a:lnSpc>
                <a:spcPts val="2799"/>
              </a:lnSpc>
              <a:buNone/>
            </a:pPr>
            <a:r>
              <a:rPr lang="en-US" sz="2500" dirty="0">
                <a:solidFill>
                  <a:srgbClr val="D6E5EF"/>
                </a:solidFill>
                <a:latin typeface="Source Sans Pro" pitchFamily="34" charset="0"/>
                <a:ea typeface="Source Sans Pro" pitchFamily="34" charset="-122"/>
                <a:cs typeface="Source Sans Pro" pitchFamily="34" charset="-120"/>
              </a:rPr>
              <a:t>In conclusion, considering the significant impact Shubman Gill has made in 2024 (33.03) alongside the importance rankings of key performance metrics such as "impact_2022" (0.39) and "Overall_Impact" (0.33), coupled with the consistent performance predicted by lazy predict, Gill emerges as a potential asset for companies seeking brand promotion, aligning well with the established metrics and demonstrating promise for continued success</a:t>
            </a:r>
            <a:endParaRPr lang="en-US" sz="2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endParaRPr lang="en-CA"/>
          </a:p>
        </p:txBody>
      </p:sp>
      <p:sp>
        <p:nvSpPr>
          <p:cNvPr id="4" name="Text 2"/>
          <p:cNvSpPr/>
          <p:nvPr/>
        </p:nvSpPr>
        <p:spPr>
          <a:xfrm>
            <a:off x="2348389" y="1459825"/>
            <a:ext cx="55549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Team Introduction</a:t>
            </a:r>
            <a:endParaRPr lang="en-US" sz="4374" dirty="0"/>
          </a:p>
        </p:txBody>
      </p:sp>
      <p:sp>
        <p:nvSpPr>
          <p:cNvPr id="5" name="Shape 3"/>
          <p:cNvSpPr/>
          <p:nvPr/>
        </p:nvSpPr>
        <p:spPr>
          <a:xfrm>
            <a:off x="2348389" y="2598539"/>
            <a:ext cx="3163014" cy="2321719"/>
          </a:xfrm>
          <a:prstGeom prst="roundRect">
            <a:avLst>
              <a:gd name="adj" fmla="val 2871"/>
            </a:avLst>
          </a:prstGeom>
          <a:solidFill>
            <a:srgbClr val="363A4A"/>
          </a:solidFill>
          <a:ln/>
        </p:spPr>
        <p:txBody>
          <a:bodyPr/>
          <a:lstStyle/>
          <a:p>
            <a:endParaRPr lang="en-CA"/>
          </a:p>
        </p:txBody>
      </p:sp>
      <p:sp>
        <p:nvSpPr>
          <p:cNvPr id="6" name="Text 4"/>
          <p:cNvSpPr/>
          <p:nvPr/>
        </p:nvSpPr>
        <p:spPr>
          <a:xfrm>
            <a:off x="2570559" y="2820710"/>
            <a:ext cx="2718673"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Sumanth Reddy Gajjala</a:t>
            </a:r>
            <a:endParaRPr lang="en-US" sz="2187" dirty="0"/>
          </a:p>
        </p:txBody>
      </p:sp>
      <p:sp>
        <p:nvSpPr>
          <p:cNvPr id="7" name="Text 5"/>
          <p:cNvSpPr/>
          <p:nvPr/>
        </p:nvSpPr>
        <p:spPr>
          <a:xfrm>
            <a:off x="2570559" y="3648313"/>
            <a:ext cx="2718673"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w0816129</a:t>
            </a:r>
            <a:endParaRPr lang="en-US" sz="1750" dirty="0"/>
          </a:p>
        </p:txBody>
      </p:sp>
      <p:sp>
        <p:nvSpPr>
          <p:cNvPr id="8" name="Shape 6"/>
          <p:cNvSpPr/>
          <p:nvPr/>
        </p:nvSpPr>
        <p:spPr>
          <a:xfrm>
            <a:off x="5733574" y="2598539"/>
            <a:ext cx="3163014" cy="2321719"/>
          </a:xfrm>
          <a:prstGeom prst="roundRect">
            <a:avLst>
              <a:gd name="adj" fmla="val 2871"/>
            </a:avLst>
          </a:prstGeom>
          <a:solidFill>
            <a:srgbClr val="363A4A"/>
          </a:solidFill>
          <a:ln/>
        </p:spPr>
        <p:txBody>
          <a:bodyPr/>
          <a:lstStyle/>
          <a:p>
            <a:endParaRPr lang="en-CA"/>
          </a:p>
        </p:txBody>
      </p:sp>
      <p:sp>
        <p:nvSpPr>
          <p:cNvPr id="9" name="Text 7"/>
          <p:cNvSpPr/>
          <p:nvPr/>
        </p:nvSpPr>
        <p:spPr>
          <a:xfrm>
            <a:off x="5955744" y="2820710"/>
            <a:ext cx="2718673"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Sachin Kashyap</a:t>
            </a:r>
            <a:endParaRPr lang="en-US" sz="2187" dirty="0"/>
          </a:p>
        </p:txBody>
      </p:sp>
      <p:sp>
        <p:nvSpPr>
          <p:cNvPr id="10" name="Text 8"/>
          <p:cNvSpPr/>
          <p:nvPr/>
        </p:nvSpPr>
        <p:spPr>
          <a:xfrm>
            <a:off x="5955744" y="3301127"/>
            <a:ext cx="2718673"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w0832574</a:t>
            </a:r>
            <a:endParaRPr lang="en-US" sz="1750" dirty="0"/>
          </a:p>
        </p:txBody>
      </p:sp>
      <p:sp>
        <p:nvSpPr>
          <p:cNvPr id="11" name="Shape 9"/>
          <p:cNvSpPr/>
          <p:nvPr/>
        </p:nvSpPr>
        <p:spPr>
          <a:xfrm>
            <a:off x="9118759" y="2598539"/>
            <a:ext cx="3163014" cy="2321719"/>
          </a:xfrm>
          <a:prstGeom prst="roundRect">
            <a:avLst>
              <a:gd name="adj" fmla="val 2871"/>
            </a:avLst>
          </a:prstGeom>
          <a:solidFill>
            <a:srgbClr val="363A4A"/>
          </a:solidFill>
          <a:ln/>
        </p:spPr>
        <p:txBody>
          <a:bodyPr/>
          <a:lstStyle/>
          <a:p>
            <a:endParaRPr lang="en-CA"/>
          </a:p>
        </p:txBody>
      </p:sp>
      <p:sp>
        <p:nvSpPr>
          <p:cNvPr id="12" name="Text 10"/>
          <p:cNvSpPr/>
          <p:nvPr/>
        </p:nvSpPr>
        <p:spPr>
          <a:xfrm>
            <a:off x="9340929" y="2820710"/>
            <a:ext cx="2718673" cy="1388745"/>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Surya Narasimha Manikanta PavanKumar Akula Jaya</a:t>
            </a:r>
            <a:endParaRPr lang="en-US" sz="2187" dirty="0"/>
          </a:p>
        </p:txBody>
      </p:sp>
      <p:sp>
        <p:nvSpPr>
          <p:cNvPr id="13" name="Text 11"/>
          <p:cNvSpPr/>
          <p:nvPr/>
        </p:nvSpPr>
        <p:spPr>
          <a:xfrm>
            <a:off x="9340929" y="4342686"/>
            <a:ext cx="2718673"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w0811656</a:t>
            </a:r>
            <a:endParaRPr lang="en-US" sz="1750" dirty="0"/>
          </a:p>
        </p:txBody>
      </p:sp>
      <p:sp>
        <p:nvSpPr>
          <p:cNvPr id="14" name="Shape 12"/>
          <p:cNvSpPr/>
          <p:nvPr/>
        </p:nvSpPr>
        <p:spPr>
          <a:xfrm>
            <a:off x="2348389" y="5142428"/>
            <a:ext cx="4855726" cy="1627346"/>
          </a:xfrm>
          <a:prstGeom prst="roundRect">
            <a:avLst>
              <a:gd name="adj" fmla="val 4096"/>
            </a:avLst>
          </a:prstGeom>
          <a:solidFill>
            <a:srgbClr val="363A4A"/>
          </a:solidFill>
          <a:ln/>
        </p:spPr>
        <p:txBody>
          <a:bodyPr/>
          <a:lstStyle/>
          <a:p>
            <a:endParaRPr lang="en-CA"/>
          </a:p>
        </p:txBody>
      </p:sp>
      <p:sp>
        <p:nvSpPr>
          <p:cNvPr id="15" name="Text 13"/>
          <p:cNvSpPr/>
          <p:nvPr/>
        </p:nvSpPr>
        <p:spPr>
          <a:xfrm>
            <a:off x="2570559" y="5364599"/>
            <a:ext cx="4411385"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Sai Venkata Krishna Reddy Boyapati</a:t>
            </a:r>
            <a:endParaRPr lang="en-US" sz="2187" dirty="0"/>
          </a:p>
        </p:txBody>
      </p:sp>
      <p:sp>
        <p:nvSpPr>
          <p:cNvPr id="16" name="Text 14"/>
          <p:cNvSpPr/>
          <p:nvPr/>
        </p:nvSpPr>
        <p:spPr>
          <a:xfrm>
            <a:off x="2570559" y="6192203"/>
            <a:ext cx="4411385"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w0813504</a:t>
            </a:r>
            <a:endParaRPr lang="en-US" sz="1750" dirty="0"/>
          </a:p>
        </p:txBody>
      </p:sp>
      <p:sp>
        <p:nvSpPr>
          <p:cNvPr id="17" name="Shape 15"/>
          <p:cNvSpPr/>
          <p:nvPr/>
        </p:nvSpPr>
        <p:spPr>
          <a:xfrm>
            <a:off x="7426285" y="5142428"/>
            <a:ext cx="4855726" cy="1627346"/>
          </a:xfrm>
          <a:prstGeom prst="roundRect">
            <a:avLst>
              <a:gd name="adj" fmla="val 4096"/>
            </a:avLst>
          </a:prstGeom>
          <a:solidFill>
            <a:srgbClr val="363A4A"/>
          </a:solidFill>
          <a:ln/>
        </p:spPr>
        <p:txBody>
          <a:bodyPr/>
          <a:lstStyle/>
          <a:p>
            <a:endParaRPr lang="en-CA"/>
          </a:p>
        </p:txBody>
      </p:sp>
      <p:sp>
        <p:nvSpPr>
          <p:cNvPr id="18" name="Text 16"/>
          <p:cNvSpPr/>
          <p:nvPr/>
        </p:nvSpPr>
        <p:spPr>
          <a:xfrm>
            <a:off x="7648456" y="5364599"/>
            <a:ext cx="277749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Akhil Inaganti</a:t>
            </a:r>
            <a:endParaRPr lang="en-US" sz="2187" dirty="0"/>
          </a:p>
        </p:txBody>
      </p:sp>
      <p:sp>
        <p:nvSpPr>
          <p:cNvPr id="19" name="Text 17"/>
          <p:cNvSpPr/>
          <p:nvPr/>
        </p:nvSpPr>
        <p:spPr>
          <a:xfrm>
            <a:off x="7648456" y="5845016"/>
            <a:ext cx="4411385"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w0811914</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761333"/>
          </a:xfrm>
          <a:prstGeom prst="rect">
            <a:avLst/>
          </a:prstGeom>
          <a:solidFill>
            <a:srgbClr val="252833"/>
          </a:solidFill>
          <a:ln/>
        </p:spPr>
        <p:txBody>
          <a:bodyPr/>
          <a:lstStyle/>
          <a:p>
            <a:endParaRPr lang="en-CA"/>
          </a:p>
        </p:txBody>
      </p:sp>
      <p:pic>
        <p:nvPicPr>
          <p:cNvPr id="6" name="Image 1"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pic>
        <p:nvPicPr>
          <p:cNvPr id="5" name="Image 0" descr="preencoded.png"/>
          <p:cNvPicPr>
            <a:picLocks noChangeAspect="1"/>
          </p:cNvPicPr>
          <p:nvPr/>
        </p:nvPicPr>
        <p:blipFill>
          <a:blip r:embed="rId5"/>
          <a:stretch>
            <a:fillRect/>
          </a:stretch>
        </p:blipFill>
        <p:spPr>
          <a:xfrm>
            <a:off x="0" y="-2497753"/>
            <a:ext cx="14630400" cy="10791944"/>
          </a:xfrm>
          <a:prstGeom prst="rect">
            <a:avLst/>
          </a:prstGeom>
        </p:spPr>
      </p:pic>
      <p:sp>
        <p:nvSpPr>
          <p:cNvPr id="4" name="Text 2"/>
          <p:cNvSpPr/>
          <p:nvPr/>
        </p:nvSpPr>
        <p:spPr>
          <a:xfrm>
            <a:off x="8758990" y="7260396"/>
            <a:ext cx="5649957" cy="1267366"/>
          </a:xfrm>
          <a:prstGeom prst="rect">
            <a:avLst/>
          </a:prstGeom>
          <a:noFill/>
          <a:ln/>
        </p:spPr>
        <p:txBody>
          <a:bodyPr wrap="none" rtlCol="0" anchor="t"/>
          <a:lstStyle/>
          <a:p>
            <a:pPr marL="0" indent="0" algn="ctr">
              <a:lnSpc>
                <a:spcPts val="3827"/>
              </a:lnSpc>
              <a:buNone/>
            </a:pPr>
            <a:r>
              <a:rPr lang="en-US" sz="8800" b="1" dirty="0">
                <a:solidFill>
                  <a:schemeClr val="bg2"/>
                </a:solidFill>
                <a:latin typeface="Lora" pitchFamily="34" charset="0"/>
                <a:ea typeface="Lora" pitchFamily="34" charset="-122"/>
                <a:cs typeface="Lora" pitchFamily="34" charset="-120"/>
              </a:rPr>
              <a:t>Thank you</a:t>
            </a:r>
            <a:endParaRPr lang="en-US" sz="8800" dirty="0">
              <a:solidFill>
                <a:schemeClr val="bg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endParaRPr lang="en-CA"/>
          </a:p>
        </p:txBody>
      </p:sp>
      <p:sp>
        <p:nvSpPr>
          <p:cNvPr id="4" name="Text 2"/>
          <p:cNvSpPr/>
          <p:nvPr/>
        </p:nvSpPr>
        <p:spPr>
          <a:xfrm>
            <a:off x="2348389" y="1108829"/>
            <a:ext cx="55549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Agenda</a:t>
            </a:r>
            <a:endParaRPr lang="en-US" sz="4374" dirty="0"/>
          </a:p>
        </p:txBody>
      </p:sp>
      <p:sp>
        <p:nvSpPr>
          <p:cNvPr id="5" name="Shape 3"/>
          <p:cNvSpPr/>
          <p:nvPr/>
        </p:nvSpPr>
        <p:spPr>
          <a:xfrm>
            <a:off x="2348389" y="2476738"/>
            <a:ext cx="388739" cy="388739"/>
          </a:xfrm>
          <a:prstGeom prst="roundRect">
            <a:avLst>
              <a:gd name="adj" fmla="val 17148"/>
            </a:avLst>
          </a:prstGeom>
          <a:solidFill>
            <a:srgbClr val="363A4A"/>
          </a:solidFill>
          <a:ln/>
        </p:spPr>
        <p:txBody>
          <a:bodyPr/>
          <a:lstStyle/>
          <a:p>
            <a:endParaRPr lang="en-CA"/>
          </a:p>
        </p:txBody>
      </p:sp>
      <p:sp>
        <p:nvSpPr>
          <p:cNvPr id="6" name="Text 4"/>
          <p:cNvSpPr/>
          <p:nvPr/>
        </p:nvSpPr>
        <p:spPr>
          <a:xfrm>
            <a:off x="2959298" y="2497455"/>
            <a:ext cx="2552105"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Introduction</a:t>
            </a:r>
            <a:endParaRPr lang="en-US" sz="2187" dirty="0"/>
          </a:p>
        </p:txBody>
      </p:sp>
      <p:sp>
        <p:nvSpPr>
          <p:cNvPr id="7" name="Text 5"/>
          <p:cNvSpPr/>
          <p:nvPr/>
        </p:nvSpPr>
        <p:spPr>
          <a:xfrm>
            <a:off x="2959298" y="2977872"/>
            <a:ext cx="2552105" cy="710803"/>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Provide an overview of the project and its objectives.</a:t>
            </a:r>
            <a:endParaRPr lang="en-US" sz="1750" dirty="0"/>
          </a:p>
        </p:txBody>
      </p:sp>
      <p:sp>
        <p:nvSpPr>
          <p:cNvPr id="8" name="Shape 6"/>
          <p:cNvSpPr/>
          <p:nvPr/>
        </p:nvSpPr>
        <p:spPr>
          <a:xfrm>
            <a:off x="5733574" y="2476738"/>
            <a:ext cx="388739" cy="388739"/>
          </a:xfrm>
          <a:prstGeom prst="roundRect">
            <a:avLst>
              <a:gd name="adj" fmla="val 17148"/>
            </a:avLst>
          </a:prstGeom>
          <a:solidFill>
            <a:srgbClr val="363A4A"/>
          </a:solidFill>
          <a:ln/>
        </p:spPr>
        <p:txBody>
          <a:bodyPr/>
          <a:lstStyle/>
          <a:p>
            <a:endParaRPr lang="en-CA"/>
          </a:p>
        </p:txBody>
      </p:sp>
      <p:sp>
        <p:nvSpPr>
          <p:cNvPr id="9" name="Text 7"/>
          <p:cNvSpPr/>
          <p:nvPr/>
        </p:nvSpPr>
        <p:spPr>
          <a:xfrm>
            <a:off x="6344483" y="2497455"/>
            <a:ext cx="2552105"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Problem Statement</a:t>
            </a:r>
            <a:endParaRPr lang="en-US" sz="2187" dirty="0"/>
          </a:p>
        </p:txBody>
      </p:sp>
      <p:sp>
        <p:nvSpPr>
          <p:cNvPr id="10" name="Text 8"/>
          <p:cNvSpPr/>
          <p:nvPr/>
        </p:nvSpPr>
        <p:spPr>
          <a:xfrm>
            <a:off x="6344483" y="2977872"/>
            <a:ext cx="2552105" cy="1421606"/>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Clearly define the key challenge or opportunity that the project aims to address.</a:t>
            </a:r>
            <a:endParaRPr lang="en-US" sz="1750" dirty="0"/>
          </a:p>
        </p:txBody>
      </p:sp>
      <p:sp>
        <p:nvSpPr>
          <p:cNvPr id="11" name="Shape 9"/>
          <p:cNvSpPr/>
          <p:nvPr/>
        </p:nvSpPr>
        <p:spPr>
          <a:xfrm>
            <a:off x="9118759" y="2476738"/>
            <a:ext cx="388739" cy="388739"/>
          </a:xfrm>
          <a:prstGeom prst="roundRect">
            <a:avLst>
              <a:gd name="adj" fmla="val 17148"/>
            </a:avLst>
          </a:prstGeom>
          <a:solidFill>
            <a:srgbClr val="363A4A"/>
          </a:solidFill>
          <a:ln/>
        </p:spPr>
        <p:txBody>
          <a:bodyPr/>
          <a:lstStyle/>
          <a:p>
            <a:endParaRPr lang="en-CA"/>
          </a:p>
        </p:txBody>
      </p:sp>
      <p:sp>
        <p:nvSpPr>
          <p:cNvPr id="12" name="Text 10"/>
          <p:cNvSpPr/>
          <p:nvPr/>
        </p:nvSpPr>
        <p:spPr>
          <a:xfrm>
            <a:off x="9729668" y="2497455"/>
            <a:ext cx="2552105"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Dataset and Data Preprocessing</a:t>
            </a:r>
            <a:endParaRPr lang="en-US" sz="2187" dirty="0"/>
          </a:p>
        </p:txBody>
      </p:sp>
      <p:sp>
        <p:nvSpPr>
          <p:cNvPr id="13" name="Text 11"/>
          <p:cNvSpPr/>
          <p:nvPr/>
        </p:nvSpPr>
        <p:spPr>
          <a:xfrm>
            <a:off x="9729668" y="3325058"/>
            <a:ext cx="2552105" cy="1777008"/>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Describe the data sources, collection process, and the steps taken to clean and prepare the data for analysis.</a:t>
            </a:r>
            <a:endParaRPr lang="en-US" sz="1750" dirty="0"/>
          </a:p>
        </p:txBody>
      </p:sp>
      <p:sp>
        <p:nvSpPr>
          <p:cNvPr id="14" name="Shape 12"/>
          <p:cNvSpPr/>
          <p:nvPr/>
        </p:nvSpPr>
        <p:spPr>
          <a:xfrm>
            <a:off x="2348389" y="5553432"/>
            <a:ext cx="388739" cy="388739"/>
          </a:xfrm>
          <a:prstGeom prst="roundRect">
            <a:avLst>
              <a:gd name="adj" fmla="val 17148"/>
            </a:avLst>
          </a:prstGeom>
          <a:solidFill>
            <a:srgbClr val="363A4A"/>
          </a:solidFill>
          <a:ln/>
        </p:spPr>
        <p:txBody>
          <a:bodyPr/>
          <a:lstStyle/>
          <a:p>
            <a:endParaRPr lang="en-CA"/>
          </a:p>
        </p:txBody>
      </p:sp>
      <p:sp>
        <p:nvSpPr>
          <p:cNvPr id="15" name="Text 13"/>
          <p:cNvSpPr/>
          <p:nvPr/>
        </p:nvSpPr>
        <p:spPr>
          <a:xfrm>
            <a:off x="2959298" y="5574149"/>
            <a:ext cx="277749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EDA</a:t>
            </a:r>
            <a:endParaRPr lang="en-US" sz="2187" dirty="0"/>
          </a:p>
        </p:txBody>
      </p:sp>
      <p:sp>
        <p:nvSpPr>
          <p:cNvPr id="16" name="Text 14"/>
          <p:cNvSpPr/>
          <p:nvPr/>
        </p:nvSpPr>
        <p:spPr>
          <a:xfrm>
            <a:off x="2959298" y="6054566"/>
            <a:ext cx="4244816"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Conduct an Exploratory Data Analysis to uncover insights and patterns within the dataset.</a:t>
            </a:r>
            <a:endParaRPr lang="en-US" sz="1750" dirty="0"/>
          </a:p>
        </p:txBody>
      </p:sp>
      <p:sp>
        <p:nvSpPr>
          <p:cNvPr id="17" name="Shape 15"/>
          <p:cNvSpPr/>
          <p:nvPr/>
        </p:nvSpPr>
        <p:spPr>
          <a:xfrm>
            <a:off x="7426285" y="5553432"/>
            <a:ext cx="388739" cy="388739"/>
          </a:xfrm>
          <a:prstGeom prst="roundRect">
            <a:avLst>
              <a:gd name="adj" fmla="val 17148"/>
            </a:avLst>
          </a:prstGeom>
          <a:solidFill>
            <a:srgbClr val="363A4A"/>
          </a:solidFill>
          <a:ln/>
        </p:spPr>
        <p:txBody>
          <a:bodyPr/>
          <a:lstStyle/>
          <a:p>
            <a:endParaRPr lang="en-CA"/>
          </a:p>
        </p:txBody>
      </p:sp>
      <p:sp>
        <p:nvSpPr>
          <p:cNvPr id="18" name="Text 16"/>
          <p:cNvSpPr/>
          <p:nvPr/>
        </p:nvSpPr>
        <p:spPr>
          <a:xfrm>
            <a:off x="8037195" y="5574149"/>
            <a:ext cx="3115628"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Machine learning model</a:t>
            </a:r>
            <a:endParaRPr lang="en-US" sz="2187" dirty="0"/>
          </a:p>
        </p:txBody>
      </p:sp>
      <p:sp>
        <p:nvSpPr>
          <p:cNvPr id="19" name="Text 17"/>
          <p:cNvSpPr/>
          <p:nvPr/>
        </p:nvSpPr>
        <p:spPr>
          <a:xfrm>
            <a:off x="8037195" y="6054566"/>
            <a:ext cx="4244816"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Develop and train a machine learning model to generate the desired insights and recommendations.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endParaRPr lang="en-CA"/>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3067883"/>
            <a:ext cx="5960864"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Introduction to Project</a:t>
            </a:r>
            <a:endParaRPr lang="en-US" sz="4374" dirty="0"/>
          </a:p>
        </p:txBody>
      </p:sp>
      <p:sp>
        <p:nvSpPr>
          <p:cNvPr id="6" name="Text 3"/>
          <p:cNvSpPr/>
          <p:nvPr/>
        </p:nvSpPr>
        <p:spPr>
          <a:xfrm>
            <a:off x="833199" y="4095512"/>
            <a:ext cx="7477601" cy="2104566"/>
          </a:xfrm>
          <a:prstGeom prst="rect">
            <a:avLst/>
          </a:prstGeom>
          <a:noFill/>
          <a:ln/>
        </p:spPr>
        <p:txBody>
          <a:bodyPr wrap="square" rtlCol="0" anchor="t"/>
          <a:lstStyle/>
          <a:p>
            <a:pPr marL="0" indent="0">
              <a:lnSpc>
                <a:spcPts val="2799"/>
              </a:lnSpc>
              <a:buNone/>
            </a:pPr>
            <a:r>
              <a:rPr lang="en-US" sz="2500" dirty="0">
                <a:solidFill>
                  <a:srgbClr val="D6E5EF"/>
                </a:solidFill>
                <a:latin typeface="Source Sans Pro" pitchFamily="34" charset="0"/>
                <a:ea typeface="Source Sans Pro" pitchFamily="34" charset="-122"/>
                <a:cs typeface="Source Sans Pro" pitchFamily="34" charset="-120"/>
              </a:rPr>
              <a:t>Our project is based on Cricket analysis in which we will analyze the player and team performance according to their past result in the matches and this analysis will be done on IPL matches data.</a:t>
            </a:r>
            <a:endParaRPr lang="en-US" sz="2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endParaRPr lang="en-CA"/>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357080"/>
            <a:ext cx="55549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Problem Statement</a:t>
            </a:r>
            <a:endParaRPr lang="en-US" sz="4374" dirty="0"/>
          </a:p>
        </p:txBody>
      </p:sp>
      <p:sp>
        <p:nvSpPr>
          <p:cNvPr id="6" name="Text 3"/>
          <p:cNvSpPr/>
          <p:nvPr/>
        </p:nvSpPr>
        <p:spPr>
          <a:xfrm>
            <a:off x="833199" y="3384709"/>
            <a:ext cx="7477601" cy="2487811"/>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In the world of cricket, brands seeking to optimize their marketing strategies face the challenge of identifying the most suitable IPL player for effective promotion. This project aims to leverage comprehensive data analysis of IPL match, social media, and player attributes to determine the optimal player profile that aligns with the brand's goals, values, and target audience. The objective is to provide actionable insights for brands to make informed decisions in selecting the ideal player for successful and impactful promotional campaigns.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endParaRPr lang="en-CA"/>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223849"/>
            <a:ext cx="55549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Data Preprocessing</a:t>
            </a:r>
            <a:endParaRPr lang="en-US" sz="4374" dirty="0"/>
          </a:p>
        </p:txBody>
      </p:sp>
      <p:sp>
        <p:nvSpPr>
          <p:cNvPr id="6" name="Text 3"/>
          <p:cNvSpPr/>
          <p:nvPr/>
        </p:nvSpPr>
        <p:spPr>
          <a:xfrm>
            <a:off x="6675001" y="3251478"/>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D6E5EF"/>
                </a:solidFill>
                <a:latin typeface="Source Sans Pro" pitchFamily="34" charset="0"/>
                <a:ea typeface="Source Sans Pro" pitchFamily="34" charset="-122"/>
                <a:cs typeface="Source Sans Pro" pitchFamily="34" charset="-120"/>
              </a:rPr>
              <a:t>Conducted an in-depth analysis to calculate key performance indicators for both batsmen and bowlers.</a:t>
            </a:r>
            <a:endParaRPr lang="en-US" sz="1750" dirty="0"/>
          </a:p>
        </p:txBody>
      </p:sp>
      <p:sp>
        <p:nvSpPr>
          <p:cNvPr id="7" name="Text 4"/>
          <p:cNvSpPr/>
          <p:nvPr/>
        </p:nvSpPr>
        <p:spPr>
          <a:xfrm>
            <a:off x="6675001" y="4051102"/>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6E5EF"/>
                </a:solidFill>
                <a:latin typeface="Source Sans Pro" pitchFamily="34" charset="0"/>
                <a:ea typeface="Source Sans Pro" pitchFamily="34" charset="-122"/>
                <a:cs typeface="Source Sans Pro" pitchFamily="34" charset="-120"/>
              </a:rPr>
              <a:t>Data collected from website </a:t>
            </a:r>
            <a:r>
              <a:rPr lang="en-US" sz="1750" b="1" dirty="0">
                <a:solidFill>
                  <a:srgbClr val="D6E5EF"/>
                </a:solidFill>
                <a:latin typeface="Source Sans Pro" pitchFamily="34" charset="0"/>
                <a:ea typeface="Source Sans Pro" pitchFamily="34" charset="-122"/>
                <a:cs typeface="Source Sans Pro" pitchFamily="34" charset="-120"/>
              </a:rPr>
              <a:t>cricsheet.org</a:t>
            </a:r>
            <a:r>
              <a:rPr lang="en-US" sz="1750" dirty="0">
                <a:solidFill>
                  <a:srgbClr val="D6E5EF"/>
                </a:solidFill>
                <a:latin typeface="Source Sans Pro" pitchFamily="34" charset="0"/>
                <a:ea typeface="Source Sans Pro" pitchFamily="34" charset="-122"/>
                <a:cs typeface="Source Sans Pro" pitchFamily="34" charset="-120"/>
              </a:rPr>
              <a:t> in JSON format.</a:t>
            </a:r>
            <a:endParaRPr lang="en-US" sz="1750" dirty="0"/>
          </a:p>
        </p:txBody>
      </p:sp>
      <p:sp>
        <p:nvSpPr>
          <p:cNvPr id="8" name="Text 5"/>
          <p:cNvSpPr/>
          <p:nvPr/>
        </p:nvSpPr>
        <p:spPr>
          <a:xfrm>
            <a:off x="6675001" y="4495324"/>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D6E5EF"/>
                </a:solidFill>
                <a:latin typeface="Source Sans Pro" pitchFamily="34" charset="0"/>
                <a:ea typeface="Source Sans Pro" pitchFamily="34" charset="-122"/>
                <a:cs typeface="Source Sans Pro" pitchFamily="34" charset="-120"/>
              </a:rPr>
              <a:t>Convert JSON files into a CSV format and then combine all the match data into a single, comprehensive database with </a:t>
            </a:r>
            <a:r>
              <a:rPr lang="en-US" sz="1750" b="1" dirty="0">
                <a:solidFill>
                  <a:srgbClr val="D6E5EF"/>
                </a:solidFill>
                <a:latin typeface="Source Sans Pro" pitchFamily="34" charset="0"/>
                <a:ea typeface="Source Sans Pro" pitchFamily="34" charset="-122"/>
                <a:cs typeface="Source Sans Pro" pitchFamily="34" charset="-120"/>
              </a:rPr>
              <a:t>243817</a:t>
            </a:r>
            <a:r>
              <a:rPr lang="en-US" sz="1750" dirty="0">
                <a:solidFill>
                  <a:srgbClr val="D6E5EF"/>
                </a:solidFill>
                <a:latin typeface="Source Sans Pro" pitchFamily="34" charset="0"/>
                <a:ea typeface="Source Sans Pro" pitchFamily="34" charset="-122"/>
                <a:cs typeface="Source Sans Pro" pitchFamily="34" charset="-120"/>
              </a:rPr>
              <a:t> Rows and </a:t>
            </a:r>
            <a:r>
              <a:rPr lang="en-US" sz="1750" b="1" dirty="0">
                <a:solidFill>
                  <a:srgbClr val="D6E5EF"/>
                </a:solidFill>
                <a:latin typeface="Source Sans Pro" pitchFamily="34" charset="0"/>
                <a:ea typeface="Source Sans Pro" pitchFamily="34" charset="-122"/>
                <a:cs typeface="Source Sans Pro" pitchFamily="34" charset="-120"/>
              </a:rPr>
              <a:t>17</a:t>
            </a:r>
            <a:r>
              <a:rPr lang="en-US" sz="1750" dirty="0">
                <a:solidFill>
                  <a:srgbClr val="D6E5EF"/>
                </a:solidFill>
                <a:latin typeface="Source Sans Pro" pitchFamily="34" charset="0"/>
                <a:ea typeface="Source Sans Pro" pitchFamily="34" charset="-122"/>
                <a:cs typeface="Source Sans Pro" pitchFamily="34" charset="-120"/>
              </a:rPr>
              <a:t> Columns.</a:t>
            </a:r>
            <a:endParaRPr lang="en-US" sz="1750" dirty="0"/>
          </a:p>
        </p:txBody>
      </p:sp>
      <p:sp>
        <p:nvSpPr>
          <p:cNvPr id="9" name="Text 6"/>
          <p:cNvSpPr/>
          <p:nvPr/>
        </p:nvSpPr>
        <p:spPr>
          <a:xfrm>
            <a:off x="6675001" y="5551378"/>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D6E5EF"/>
                </a:solidFill>
                <a:latin typeface="Source Sans Pro" pitchFamily="34" charset="0"/>
                <a:ea typeface="Source Sans Pro" pitchFamily="34" charset="-122"/>
                <a:cs typeface="Source Sans Pro" pitchFamily="34" charset="-120"/>
              </a:rPr>
              <a:t>Match City, Date, Winner, bowler, overs, runs and Batsmen are few of the key columns.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endParaRPr lang="en-CA"/>
          </a:p>
        </p:txBody>
      </p:sp>
      <p:sp>
        <p:nvSpPr>
          <p:cNvPr id="4" name="Text 2"/>
          <p:cNvSpPr/>
          <p:nvPr/>
        </p:nvSpPr>
        <p:spPr>
          <a:xfrm>
            <a:off x="2348389" y="2701409"/>
            <a:ext cx="55549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Data Preprocessing</a:t>
            </a:r>
            <a:endParaRPr lang="en-US" sz="4374" dirty="0"/>
          </a:p>
        </p:txBody>
      </p:sp>
      <p:sp>
        <p:nvSpPr>
          <p:cNvPr id="5" name="Text 3"/>
          <p:cNvSpPr/>
          <p:nvPr/>
        </p:nvSpPr>
        <p:spPr>
          <a:xfrm>
            <a:off x="2703790" y="3840123"/>
            <a:ext cx="9578102"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b="1" dirty="0">
                <a:solidFill>
                  <a:srgbClr val="D6E5EF"/>
                </a:solidFill>
                <a:latin typeface="Source Sans Pro" pitchFamily="34" charset="0"/>
                <a:ea typeface="Source Sans Pro" pitchFamily="34" charset="-122"/>
                <a:cs typeface="Source Sans Pro" pitchFamily="34" charset="-120"/>
              </a:rPr>
              <a:t>Runs Scored and Balls Faced:</a:t>
            </a:r>
            <a:r>
              <a:rPr lang="en-US" sz="1750" dirty="0">
                <a:solidFill>
                  <a:srgbClr val="D6E5EF"/>
                </a:solidFill>
                <a:latin typeface="Source Sans Pro" pitchFamily="34" charset="0"/>
                <a:ea typeface="Source Sans Pro" pitchFamily="34" charset="-122"/>
                <a:cs typeface="Source Sans Pro" pitchFamily="34" charset="-120"/>
              </a:rPr>
              <a:t> Aggregated the total runs scored and balls faced by each batsman.</a:t>
            </a:r>
            <a:endParaRPr lang="en-US" sz="1750" dirty="0"/>
          </a:p>
        </p:txBody>
      </p:sp>
      <p:sp>
        <p:nvSpPr>
          <p:cNvPr id="6" name="Text 4"/>
          <p:cNvSpPr/>
          <p:nvPr/>
        </p:nvSpPr>
        <p:spPr>
          <a:xfrm>
            <a:off x="2703790" y="4284345"/>
            <a:ext cx="9578102"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b="1" dirty="0">
                <a:solidFill>
                  <a:srgbClr val="D6E5EF"/>
                </a:solidFill>
                <a:latin typeface="Source Sans Pro" pitchFamily="34" charset="0"/>
                <a:ea typeface="Source Sans Pro" pitchFamily="34" charset="-122"/>
                <a:cs typeface="Source Sans Pro" pitchFamily="34" charset="-120"/>
              </a:rPr>
              <a:t>Dismissals:</a:t>
            </a:r>
            <a:r>
              <a:rPr lang="en-US" sz="1750" dirty="0">
                <a:solidFill>
                  <a:srgbClr val="D6E5EF"/>
                </a:solidFill>
                <a:latin typeface="Source Sans Pro" pitchFamily="34" charset="0"/>
                <a:ea typeface="Source Sans Pro" pitchFamily="34" charset="-122"/>
                <a:cs typeface="Source Sans Pro" pitchFamily="34" charset="-120"/>
              </a:rPr>
              <a:t> Counted how many times each batsman got out to calculate their batting average.</a:t>
            </a:r>
            <a:endParaRPr lang="en-US" sz="1750" dirty="0"/>
          </a:p>
        </p:txBody>
      </p:sp>
      <p:sp>
        <p:nvSpPr>
          <p:cNvPr id="7" name="Text 5"/>
          <p:cNvSpPr/>
          <p:nvPr/>
        </p:nvSpPr>
        <p:spPr>
          <a:xfrm>
            <a:off x="2703790" y="4728567"/>
            <a:ext cx="9578102"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b="1" dirty="0">
                <a:solidFill>
                  <a:srgbClr val="D6E5EF"/>
                </a:solidFill>
                <a:latin typeface="Source Sans Pro" pitchFamily="34" charset="0"/>
                <a:ea typeface="Source Sans Pro" pitchFamily="34" charset="-122"/>
                <a:cs typeface="Source Sans Pro" pitchFamily="34" charset="-120"/>
              </a:rPr>
              <a:t>Batting Average:</a:t>
            </a:r>
            <a:r>
              <a:rPr lang="en-US" sz="1750" dirty="0">
                <a:solidFill>
                  <a:srgbClr val="D6E5EF"/>
                </a:solidFill>
                <a:latin typeface="Source Sans Pro" pitchFamily="34" charset="0"/>
                <a:ea typeface="Source Sans Pro" pitchFamily="34" charset="-122"/>
                <a:cs typeface="Source Sans Pro" pitchFamily="34" charset="-120"/>
              </a:rPr>
              <a:t> Calculated as total runs scored divided by the number of times dismissed.</a:t>
            </a:r>
            <a:endParaRPr lang="en-US" sz="1750" dirty="0"/>
          </a:p>
        </p:txBody>
      </p:sp>
      <p:sp>
        <p:nvSpPr>
          <p:cNvPr id="8" name="Text 6"/>
          <p:cNvSpPr/>
          <p:nvPr/>
        </p:nvSpPr>
        <p:spPr>
          <a:xfrm>
            <a:off x="2703790" y="5172789"/>
            <a:ext cx="9578102"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1750" b="1" dirty="0">
                <a:solidFill>
                  <a:srgbClr val="D6E5EF"/>
                </a:solidFill>
                <a:latin typeface="Source Sans Pro" pitchFamily="34" charset="0"/>
                <a:ea typeface="Source Sans Pro" pitchFamily="34" charset="-122"/>
                <a:cs typeface="Source Sans Pro" pitchFamily="34" charset="-120"/>
              </a:rPr>
              <a:t>Strike Rate:</a:t>
            </a:r>
            <a:r>
              <a:rPr lang="en-US" sz="1750" dirty="0">
                <a:solidFill>
                  <a:srgbClr val="D6E5EF"/>
                </a:solidFill>
                <a:latin typeface="Source Sans Pro" pitchFamily="34" charset="0"/>
                <a:ea typeface="Source Sans Pro" pitchFamily="34" charset="-122"/>
                <a:cs typeface="Source Sans Pro" pitchFamily="34" charset="-120"/>
              </a:rPr>
              <a:t> Calculated as runs scored per 100 balls faced.</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endParaRPr lang="en-CA"/>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758202"/>
            <a:ext cx="7477601" cy="958215"/>
          </a:xfrm>
          <a:prstGeom prst="rect">
            <a:avLst/>
          </a:prstGeom>
          <a:noFill/>
          <a:ln/>
        </p:spPr>
        <p:txBody>
          <a:bodyPr wrap="none" rtlCol="0" anchor="t"/>
          <a:lstStyle/>
          <a:p>
            <a:pPr marL="0" indent="0">
              <a:lnSpc>
                <a:spcPts val="7545"/>
              </a:lnSpc>
              <a:buNone/>
            </a:pPr>
            <a:r>
              <a:rPr lang="en-US" sz="6036" dirty="0">
                <a:solidFill>
                  <a:srgbClr val="6EB9FC"/>
                </a:solidFill>
                <a:latin typeface="Lora" pitchFamily="34" charset="0"/>
                <a:ea typeface="Lora" pitchFamily="34" charset="-122"/>
                <a:cs typeface="Lora" pitchFamily="34" charset="-120"/>
              </a:rPr>
              <a:t>EDA</a:t>
            </a:r>
            <a:endParaRPr lang="en-US" sz="6036" dirty="0"/>
          </a:p>
        </p:txBody>
      </p:sp>
      <p:sp>
        <p:nvSpPr>
          <p:cNvPr id="6" name="Text 3"/>
          <p:cNvSpPr/>
          <p:nvPr/>
        </p:nvSpPr>
        <p:spPr>
          <a:xfrm>
            <a:off x="833199" y="4049673"/>
            <a:ext cx="7477601" cy="1421606"/>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 team conducted an extensive Exploratory Data Analysis (EDA) to gain deeper insights into the IPL dataset. This involved analyzing various performance metrics for both batsmen and bowlers, as well as uncovering trends and patterns within the data.</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CA"/>
          </a:p>
        </p:txBody>
      </p:sp>
      <p:sp>
        <p:nvSpPr>
          <p:cNvPr id="3" name="Shape 1"/>
          <p:cNvSpPr/>
          <p:nvPr/>
        </p:nvSpPr>
        <p:spPr>
          <a:xfrm>
            <a:off x="0" y="0"/>
            <a:ext cx="14630400" cy="8229600"/>
          </a:xfrm>
          <a:prstGeom prst="rect">
            <a:avLst/>
          </a:prstGeom>
          <a:solidFill>
            <a:srgbClr val="252833"/>
          </a:solidFill>
          <a:ln/>
        </p:spPr>
        <p:txBody>
          <a:bodyPr/>
          <a:lstStyle/>
          <a:p>
            <a:endParaRPr lang="en-CA"/>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923693"/>
            <a:ext cx="7477601" cy="1916430"/>
          </a:xfrm>
          <a:prstGeom prst="rect">
            <a:avLst/>
          </a:prstGeom>
          <a:noFill/>
          <a:ln/>
        </p:spPr>
        <p:txBody>
          <a:bodyPr wrap="square" rtlCol="0" anchor="t"/>
          <a:lstStyle/>
          <a:p>
            <a:pPr marL="0" indent="0">
              <a:lnSpc>
                <a:spcPts val="7545"/>
              </a:lnSpc>
              <a:buNone/>
            </a:pPr>
            <a:r>
              <a:rPr lang="en-US" sz="6036" dirty="0">
                <a:solidFill>
                  <a:srgbClr val="6EB9FC"/>
                </a:solidFill>
                <a:latin typeface="Lora" pitchFamily="34" charset="0"/>
                <a:ea typeface="Lora" pitchFamily="34" charset="-122"/>
                <a:cs typeface="Lora" pitchFamily="34" charset="-120"/>
              </a:rPr>
              <a:t>Exploratory Data Analysis</a:t>
            </a:r>
            <a:endParaRPr lang="en-US" sz="6036" dirty="0"/>
          </a:p>
        </p:txBody>
      </p:sp>
      <p:sp>
        <p:nvSpPr>
          <p:cNvPr id="6" name="Text 3"/>
          <p:cNvSpPr/>
          <p:nvPr/>
        </p:nvSpPr>
        <p:spPr>
          <a:xfrm>
            <a:off x="833199" y="4173379"/>
            <a:ext cx="7477601" cy="2132409"/>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Our team conducted a comprehensive Exploratory Data Analysis (EDA) on the IPL dataset to uncover valuable insights and patterns that would inform our subsequent machine learning modeling efforts. We examined various aspects of the data, including player performance metrics, team dynamics, and match outcomes, to gain a deeper understanding of the factors that contribute to success in the IPL.</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53</TotalTime>
  <Words>915</Words>
  <Application>Microsoft Office PowerPoint</Application>
  <PresentationFormat>Custom</PresentationFormat>
  <Paragraphs>97</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Lora</vt:lpstr>
      <vt:lpstr>Source Sans Pro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Surya Narasimha Manikanta Pavankumar Akula Jaya</cp:lastModifiedBy>
  <cp:revision>21</cp:revision>
  <dcterms:created xsi:type="dcterms:W3CDTF">2024-04-16T14:31:27Z</dcterms:created>
  <dcterms:modified xsi:type="dcterms:W3CDTF">2024-04-16T15:42:03Z</dcterms:modified>
</cp:coreProperties>
</file>